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63" r:id="rId4"/>
    <p:sldId id="268" r:id="rId5"/>
    <p:sldId id="259" r:id="rId6"/>
    <p:sldId id="267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3119"/>
    <p:restoredTop sz="95246"/>
  </p:normalViewPr>
  <p:slideViewPr>
    <p:cSldViewPr snapToGrid="0" snapToObjects="1">
      <p:cViewPr varScale="1">
        <p:scale>
          <a:sx n="82" d="100"/>
          <a:sy n="82" d="100"/>
        </p:scale>
        <p:origin x="184" y="5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340289-921C-D640-8919-8C6E62C27254}" type="doc">
      <dgm:prSet loTypeId="urn:microsoft.com/office/officeart/2005/8/layout/arrow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B7FACF-8F94-8547-AB0E-C802A80B4590}">
      <dgm:prSet phldrT="[Text]" custT="1"/>
      <dgm:spPr/>
      <dgm:t>
        <a:bodyPr/>
        <a:lstStyle/>
        <a:p>
          <a:r>
            <a:rPr lang="en-US" sz="1600" dirty="0" smtClean="0"/>
            <a:t>Store data continuously</a:t>
          </a:r>
          <a:endParaRPr lang="en-US" sz="1600" dirty="0"/>
        </a:p>
      </dgm:t>
    </dgm:pt>
    <dgm:pt modelId="{19AC4172-6007-F84A-8CF8-20E6037AD411}" type="sibTrans" cxnId="{04F701FD-119D-F84F-80BD-07F48065D703}">
      <dgm:prSet/>
      <dgm:spPr/>
      <dgm:t>
        <a:bodyPr/>
        <a:lstStyle/>
        <a:p>
          <a:endParaRPr lang="en-US"/>
        </a:p>
      </dgm:t>
    </dgm:pt>
    <dgm:pt modelId="{C9A3D4B9-929B-7F4A-B8F8-2C45EBA7A496}" type="parTrans" cxnId="{04F701FD-119D-F84F-80BD-07F48065D703}">
      <dgm:prSet/>
      <dgm:spPr/>
      <dgm:t>
        <a:bodyPr/>
        <a:lstStyle/>
        <a:p>
          <a:endParaRPr lang="en-US"/>
        </a:p>
      </dgm:t>
    </dgm:pt>
    <dgm:pt modelId="{CECB9124-3FF5-634C-BF19-580D98BB399E}">
      <dgm:prSet phldrT="[Text]" custT="1"/>
      <dgm:spPr/>
      <dgm:t>
        <a:bodyPr/>
        <a:lstStyle/>
        <a:p>
          <a:r>
            <a:rPr lang="en-US" sz="1600" dirty="0" smtClean="0"/>
            <a:t>Retrieve historical data</a:t>
          </a:r>
          <a:endParaRPr lang="en-US" sz="1600" dirty="0"/>
        </a:p>
      </dgm:t>
    </dgm:pt>
    <dgm:pt modelId="{6427BA17-6936-E645-8CA3-462DF22C7D3D}" type="parTrans" cxnId="{8B3CA157-D3B9-3B4E-B0C3-E57E53A4AC25}">
      <dgm:prSet/>
      <dgm:spPr/>
      <dgm:t>
        <a:bodyPr/>
        <a:lstStyle/>
        <a:p>
          <a:endParaRPr lang="en-US"/>
        </a:p>
      </dgm:t>
    </dgm:pt>
    <dgm:pt modelId="{86131610-3003-9043-9324-A851D0568E6B}" type="sibTrans" cxnId="{8B3CA157-D3B9-3B4E-B0C3-E57E53A4AC25}">
      <dgm:prSet/>
      <dgm:spPr/>
      <dgm:t>
        <a:bodyPr/>
        <a:lstStyle/>
        <a:p>
          <a:endParaRPr lang="en-US"/>
        </a:p>
      </dgm:t>
    </dgm:pt>
    <dgm:pt modelId="{28E5AFCB-03B2-0C42-A79C-AEE5832DB736}" type="pres">
      <dgm:prSet presAssocID="{AB340289-921C-D640-8919-8C6E62C27254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F596C6C-B412-1F47-93A0-94B71856A8B2}" type="pres">
      <dgm:prSet presAssocID="{18B7FACF-8F94-8547-AB0E-C802A80B4590}" presName="arrow" presStyleLbl="node1" presStyleIdx="0" presStyleCnt="2" custAng="849374" custScaleX="31845" custScaleY="70377" custRadScaleRad="97438" custRadScaleInc="2593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84EAC4-9CAD-E342-B0CE-DCC81BC1F53A}" type="pres">
      <dgm:prSet presAssocID="{CECB9124-3FF5-634C-BF19-580D98BB399E}" presName="arrow" presStyleLbl="node1" presStyleIdx="1" presStyleCnt="2" custAng="796416" custScaleX="35696" custScaleY="77908" custRadScaleRad="65634" custRadScaleInc="-879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DCAAB9-2139-C249-963B-7C4E7F9DB3F3}" type="presOf" srcId="{AB340289-921C-D640-8919-8C6E62C27254}" destId="{28E5AFCB-03B2-0C42-A79C-AEE5832DB736}" srcOrd="0" destOrd="0" presId="urn:microsoft.com/office/officeart/2005/8/layout/arrow1"/>
    <dgm:cxn modelId="{E69C9EB9-7EF7-E14B-B333-7E68661129C5}" type="presOf" srcId="{CECB9124-3FF5-634C-BF19-580D98BB399E}" destId="{9E84EAC4-9CAD-E342-B0CE-DCC81BC1F53A}" srcOrd="0" destOrd="0" presId="urn:microsoft.com/office/officeart/2005/8/layout/arrow1"/>
    <dgm:cxn modelId="{8B3CA157-D3B9-3B4E-B0C3-E57E53A4AC25}" srcId="{AB340289-921C-D640-8919-8C6E62C27254}" destId="{CECB9124-3FF5-634C-BF19-580D98BB399E}" srcOrd="1" destOrd="0" parTransId="{6427BA17-6936-E645-8CA3-462DF22C7D3D}" sibTransId="{86131610-3003-9043-9324-A851D0568E6B}"/>
    <dgm:cxn modelId="{ABC1966D-0A2F-494D-A1F1-136180C43978}" type="presOf" srcId="{18B7FACF-8F94-8547-AB0E-C802A80B4590}" destId="{DF596C6C-B412-1F47-93A0-94B71856A8B2}" srcOrd="0" destOrd="0" presId="urn:microsoft.com/office/officeart/2005/8/layout/arrow1"/>
    <dgm:cxn modelId="{04F701FD-119D-F84F-80BD-07F48065D703}" srcId="{AB340289-921C-D640-8919-8C6E62C27254}" destId="{18B7FACF-8F94-8547-AB0E-C802A80B4590}" srcOrd="0" destOrd="0" parTransId="{C9A3D4B9-929B-7F4A-B8F8-2C45EBA7A496}" sibTransId="{19AC4172-6007-F84A-8CF8-20E6037AD411}"/>
    <dgm:cxn modelId="{AFE04176-7743-AB4E-BD7D-FDB482607BFC}" type="presParOf" srcId="{28E5AFCB-03B2-0C42-A79C-AEE5832DB736}" destId="{DF596C6C-B412-1F47-93A0-94B71856A8B2}" srcOrd="0" destOrd="0" presId="urn:microsoft.com/office/officeart/2005/8/layout/arrow1"/>
    <dgm:cxn modelId="{86828438-603F-9B4D-B130-7BAC822C123C}" type="presParOf" srcId="{28E5AFCB-03B2-0C42-A79C-AEE5832DB736}" destId="{9E84EAC4-9CAD-E342-B0CE-DCC81BC1F53A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B831D0D-5AFF-2042-83A3-1D9FE6794C86}" type="doc">
      <dgm:prSet loTypeId="urn:microsoft.com/office/officeart/2005/8/layout/arrow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2E3149-42FF-9840-A06B-8A0ACC811D75}">
      <dgm:prSet phldrT="[Text]" custT="1"/>
      <dgm:spPr/>
      <dgm:t>
        <a:bodyPr/>
        <a:lstStyle/>
        <a:p>
          <a:r>
            <a:rPr lang="en-US" sz="1800" dirty="0" smtClean="0"/>
            <a:t>Send</a:t>
          </a:r>
          <a:r>
            <a:rPr lang="en-US" sz="1800" baseline="0" dirty="0" smtClean="0"/>
            <a:t> real/ historical data</a:t>
          </a:r>
          <a:endParaRPr lang="en-US" sz="1800" dirty="0"/>
        </a:p>
      </dgm:t>
    </dgm:pt>
    <dgm:pt modelId="{0C6D3032-2BB6-3147-B90E-00B2EE2C4567}" type="parTrans" cxnId="{9C02D152-CEEB-5949-835C-E249B601AA1C}">
      <dgm:prSet/>
      <dgm:spPr/>
      <dgm:t>
        <a:bodyPr/>
        <a:lstStyle/>
        <a:p>
          <a:endParaRPr lang="en-US"/>
        </a:p>
      </dgm:t>
    </dgm:pt>
    <dgm:pt modelId="{28BF0D22-EC51-224C-9314-05EC40A4CAC5}" type="sibTrans" cxnId="{9C02D152-CEEB-5949-835C-E249B601AA1C}">
      <dgm:prSet/>
      <dgm:spPr/>
      <dgm:t>
        <a:bodyPr/>
        <a:lstStyle/>
        <a:p>
          <a:endParaRPr lang="en-US"/>
        </a:p>
      </dgm:t>
    </dgm:pt>
    <dgm:pt modelId="{B56ED803-7237-7446-AFFD-19FDF099835D}">
      <dgm:prSet phldrT="[Text]" custT="1"/>
      <dgm:spPr/>
      <dgm:t>
        <a:bodyPr/>
        <a:lstStyle/>
        <a:p>
          <a:r>
            <a:rPr lang="en-US" sz="1800" dirty="0" smtClean="0"/>
            <a:t>Request</a:t>
          </a:r>
          <a:r>
            <a:rPr lang="en-US" sz="1800" baseline="0" dirty="0" smtClean="0"/>
            <a:t> real/historical data</a:t>
          </a:r>
          <a:endParaRPr lang="en-US" sz="1800" dirty="0"/>
        </a:p>
      </dgm:t>
    </dgm:pt>
    <dgm:pt modelId="{61C9A6D2-36AA-E643-A491-B113EDDE3D52}" type="parTrans" cxnId="{E6487C14-F6A9-9A43-A548-7BB89D085CC0}">
      <dgm:prSet/>
      <dgm:spPr/>
      <dgm:t>
        <a:bodyPr/>
        <a:lstStyle/>
        <a:p>
          <a:endParaRPr lang="en-US"/>
        </a:p>
      </dgm:t>
    </dgm:pt>
    <dgm:pt modelId="{3B9D3389-4341-3849-AD5C-210D6D499460}" type="sibTrans" cxnId="{E6487C14-F6A9-9A43-A548-7BB89D085CC0}">
      <dgm:prSet/>
      <dgm:spPr/>
      <dgm:t>
        <a:bodyPr/>
        <a:lstStyle/>
        <a:p>
          <a:endParaRPr lang="en-US"/>
        </a:p>
      </dgm:t>
    </dgm:pt>
    <dgm:pt modelId="{C56EF64F-66D9-3247-A5A9-8244DAA1B37E}" type="pres">
      <dgm:prSet presAssocID="{EB831D0D-5AFF-2042-83A3-1D9FE6794C8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99E0EF5-761A-E94D-BEBC-295FFF2B0FEF}" type="pres">
      <dgm:prSet presAssocID="{E72E3149-42FF-9840-A06B-8A0ACC811D75}" presName="arrow" presStyleLbl="node1" presStyleIdx="0" presStyleCnt="2" custAng="19982494" custScaleX="47876" custScaleY="108613" custRadScaleRad="37143" custRadScaleInc="438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D05571-A996-BE47-99DC-15D433EB5105}" type="pres">
      <dgm:prSet presAssocID="{B56ED803-7237-7446-AFFD-19FDF099835D}" presName="arrow" presStyleLbl="node1" presStyleIdx="1" presStyleCnt="2" custAng="19883754" custScaleX="46342" custScaleY="101526" custRadScaleRad="37778" custRadScaleInc="959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C02D152-CEEB-5949-835C-E249B601AA1C}" srcId="{EB831D0D-5AFF-2042-83A3-1D9FE6794C86}" destId="{E72E3149-42FF-9840-A06B-8A0ACC811D75}" srcOrd="0" destOrd="0" parTransId="{0C6D3032-2BB6-3147-B90E-00B2EE2C4567}" sibTransId="{28BF0D22-EC51-224C-9314-05EC40A4CAC5}"/>
    <dgm:cxn modelId="{E6487C14-F6A9-9A43-A548-7BB89D085CC0}" srcId="{EB831D0D-5AFF-2042-83A3-1D9FE6794C86}" destId="{B56ED803-7237-7446-AFFD-19FDF099835D}" srcOrd="1" destOrd="0" parTransId="{61C9A6D2-36AA-E643-A491-B113EDDE3D52}" sibTransId="{3B9D3389-4341-3849-AD5C-210D6D499460}"/>
    <dgm:cxn modelId="{53A49A6C-5639-7142-982C-5AB55B3F59AB}" type="presOf" srcId="{E72E3149-42FF-9840-A06B-8A0ACC811D75}" destId="{799E0EF5-761A-E94D-BEBC-295FFF2B0FEF}" srcOrd="0" destOrd="0" presId="urn:microsoft.com/office/officeart/2005/8/layout/arrow1"/>
    <dgm:cxn modelId="{8EE96BEC-9975-C54F-A33F-B6231D3E1E38}" type="presOf" srcId="{EB831D0D-5AFF-2042-83A3-1D9FE6794C86}" destId="{C56EF64F-66D9-3247-A5A9-8244DAA1B37E}" srcOrd="0" destOrd="0" presId="urn:microsoft.com/office/officeart/2005/8/layout/arrow1"/>
    <dgm:cxn modelId="{3EA28B33-1A59-5446-B539-0D4042E4FFAA}" type="presOf" srcId="{B56ED803-7237-7446-AFFD-19FDF099835D}" destId="{43D05571-A996-BE47-99DC-15D433EB5105}" srcOrd="0" destOrd="0" presId="urn:microsoft.com/office/officeart/2005/8/layout/arrow1"/>
    <dgm:cxn modelId="{DEBD567E-D4FF-AD45-BACE-0C44D85E1FF9}" type="presParOf" srcId="{C56EF64F-66D9-3247-A5A9-8244DAA1B37E}" destId="{799E0EF5-761A-E94D-BEBC-295FFF2B0FEF}" srcOrd="0" destOrd="0" presId="urn:microsoft.com/office/officeart/2005/8/layout/arrow1"/>
    <dgm:cxn modelId="{7BD95F4C-C500-AD4F-961E-8CED4865DE20}" type="presParOf" srcId="{C56EF64F-66D9-3247-A5A9-8244DAA1B37E}" destId="{43D05571-A996-BE47-99DC-15D433EB5105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596C6C-B412-1F47-93A0-94B71856A8B2}">
      <dsp:nvSpPr>
        <dsp:cNvPr id="0" name=""/>
        <dsp:cNvSpPr/>
      </dsp:nvSpPr>
      <dsp:spPr>
        <a:xfrm rot="17049374">
          <a:off x="1750426" y="-338753"/>
          <a:ext cx="1085269" cy="2398430"/>
        </a:xfrm>
        <a:prstGeom prst="up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Store data continuously</a:t>
          </a:r>
          <a:endParaRPr lang="en-US" sz="1600" kern="1200" dirty="0"/>
        </a:p>
      </dsp:txBody>
      <dsp:txXfrm rot="5400000">
        <a:off x="1280884" y="612368"/>
        <a:ext cx="2208508" cy="542635"/>
      </dsp:txXfrm>
    </dsp:sp>
    <dsp:sp modelId="{9E84EAC4-9CAD-E342-B0CE-DCC81BC1F53A}">
      <dsp:nvSpPr>
        <dsp:cNvPr id="0" name=""/>
        <dsp:cNvSpPr/>
      </dsp:nvSpPr>
      <dsp:spPr>
        <a:xfrm rot="6196416">
          <a:off x="1794129" y="408716"/>
          <a:ext cx="1216510" cy="2655085"/>
        </a:xfrm>
        <a:prstGeom prst="up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Retrieve historical data</a:t>
          </a:r>
          <a:endParaRPr lang="en-US" sz="1600" kern="1200" dirty="0"/>
        </a:p>
      </dsp:txBody>
      <dsp:txXfrm rot="-5400000">
        <a:off x="1077686" y="1407691"/>
        <a:ext cx="2442196" cy="6082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9E0EF5-761A-E94D-BEBC-295FFF2B0FEF}">
      <dsp:nvSpPr>
        <dsp:cNvPr id="0" name=""/>
        <dsp:cNvSpPr/>
      </dsp:nvSpPr>
      <dsp:spPr>
        <a:xfrm rot="14582494">
          <a:off x="1979609" y="-213103"/>
          <a:ext cx="1221837" cy="2771898"/>
        </a:xfrm>
        <a:prstGeom prst="up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Send</a:t>
          </a:r>
          <a:r>
            <a:rPr lang="en-US" sz="1800" kern="1200" baseline="0" dirty="0" smtClean="0"/>
            <a:t> real/ historical data</a:t>
          </a:r>
          <a:endParaRPr lang="en-US" sz="1800" kern="1200" dirty="0"/>
        </a:p>
      </dsp:txBody>
      <dsp:txXfrm rot="5400000">
        <a:off x="1406782" y="818919"/>
        <a:ext cx="2558077" cy="610919"/>
      </dsp:txXfrm>
    </dsp:sp>
    <dsp:sp modelId="{43D05571-A996-BE47-99DC-15D433EB5105}">
      <dsp:nvSpPr>
        <dsp:cNvPr id="0" name=""/>
        <dsp:cNvSpPr/>
      </dsp:nvSpPr>
      <dsp:spPr>
        <a:xfrm rot="3683754">
          <a:off x="2605285" y="500939"/>
          <a:ext cx="1182688" cy="2591032"/>
        </a:xfrm>
        <a:prstGeom prst="up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Request</a:t>
          </a:r>
          <a:r>
            <a:rPr lang="en-US" sz="1800" kern="1200" baseline="0" dirty="0" smtClean="0"/>
            <a:t> real/historical data</a:t>
          </a:r>
          <a:endParaRPr lang="en-US" sz="1800" kern="1200" dirty="0"/>
        </a:p>
      </dsp:txBody>
      <dsp:txXfrm rot="-5400000">
        <a:off x="1913743" y="1550327"/>
        <a:ext cx="2384062" cy="5913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2.xml"/><Relationship Id="rId12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diagramData" Target="../diagrams/data2.xml"/><Relationship Id="rId9" Type="http://schemas.openxmlformats.org/officeDocument/2006/relationships/diagramLayout" Target="../diagrams/layout2.xml"/><Relationship Id="rId10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moothiecharts.org/" TargetMode="External"/><Relationship Id="rId4" Type="http://schemas.openxmlformats.org/officeDocument/2006/relationships/hyperlink" Target="http://dygraphs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anvasjs.com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7207" y="994402"/>
            <a:ext cx="9557585" cy="4246535"/>
          </a:xfrm>
        </p:spPr>
        <p:txBody>
          <a:bodyPr>
            <a:normAutofit fontScale="90000"/>
          </a:bodyPr>
          <a:lstStyle/>
          <a:p>
            <a:r>
              <a:rPr lang="en-US" sz="4400" b="1" dirty="0" smtClean="0">
                <a:solidFill>
                  <a:schemeClr val="accent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Challenge 2</a:t>
            </a:r>
            <a:r>
              <a:rPr lang="en-US" sz="44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44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n-US" sz="5400" b="1" dirty="0" smtClean="0">
                <a:solidFill>
                  <a:schemeClr val="accent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5400" b="1" dirty="0" smtClean="0">
                <a:solidFill>
                  <a:schemeClr val="accent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n-US" sz="5400" b="1" dirty="0" smtClean="0">
                <a:solidFill>
                  <a:schemeClr val="accent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4400" b="1" dirty="0">
                <a:solidFill>
                  <a:schemeClr val="tx2"/>
                </a:solidFill>
                <a:latin typeface="Calibri Light" charset="0"/>
                <a:ea typeface="Calibri Light" charset="0"/>
                <a:cs typeface="Calibri Light" charset="0"/>
              </a:rPr>
              <a:t>Collecting, Saving, and Visualizing Data from the Physical World 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4785611"/>
            <a:ext cx="8689976" cy="910652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Group 3</a:t>
            </a:r>
          </a:p>
          <a:p>
            <a:r>
              <a:rPr lang="en-US" sz="2800" dirty="0" err="1" smtClean="0">
                <a:solidFill>
                  <a:schemeClr val="tx1"/>
                </a:solidFill>
              </a:rPr>
              <a:t>Aoshuang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wang</a:t>
            </a:r>
            <a:r>
              <a:rPr lang="en-US" sz="2800" dirty="0" smtClean="0">
                <a:solidFill>
                  <a:schemeClr val="tx1"/>
                </a:solidFill>
              </a:rPr>
              <a:t>, </a:t>
            </a:r>
            <a:r>
              <a:rPr lang="en-US" sz="2800" dirty="0" err="1" smtClean="0">
                <a:solidFill>
                  <a:schemeClr val="tx1"/>
                </a:solidFill>
              </a:rPr>
              <a:t>lan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yao</a:t>
            </a:r>
            <a:r>
              <a:rPr lang="en-US" sz="2800" dirty="0" smtClean="0">
                <a:solidFill>
                  <a:schemeClr val="tx1"/>
                </a:solidFill>
              </a:rPr>
              <a:t>, </a:t>
            </a:r>
            <a:r>
              <a:rPr lang="en-US" sz="2800" dirty="0" err="1" smtClean="0">
                <a:solidFill>
                  <a:schemeClr val="tx1"/>
                </a:solidFill>
              </a:rPr>
              <a:t>yixuan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huang</a:t>
            </a:r>
            <a:r>
              <a:rPr lang="en-US" sz="2800" dirty="0" smtClean="0">
                <a:solidFill>
                  <a:schemeClr val="tx1"/>
                </a:solidFill>
              </a:rPr>
              <a:t>, </a:t>
            </a:r>
            <a:r>
              <a:rPr lang="en-US" sz="2800" dirty="0" err="1" smtClean="0">
                <a:solidFill>
                  <a:schemeClr val="tx1"/>
                </a:solidFill>
              </a:rPr>
              <a:t>lan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luo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0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537999117"/>
              </p:ext>
            </p:extLst>
          </p:nvPr>
        </p:nvGraphicFramePr>
        <p:xfrm>
          <a:off x="959963" y="1123579"/>
          <a:ext cx="10180205" cy="51987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6041"/>
                <a:gridCol w="2036041"/>
                <a:gridCol w="2036041"/>
                <a:gridCol w="2036041"/>
                <a:gridCol w="2036041"/>
              </a:tblGrid>
              <a:tr h="5776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Lan</a:t>
                      </a:r>
                      <a:r>
                        <a:rPr lang="en-US" baseline="0" dirty="0" smtClean="0"/>
                        <a:t> Yao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Aoshuang</a:t>
                      </a:r>
                      <a:r>
                        <a:rPr lang="en-US" baseline="0" dirty="0" smtClean="0"/>
                        <a:t> Wang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Yixuan</a:t>
                      </a:r>
                      <a:r>
                        <a:rPr lang="en-US" baseline="0" dirty="0" smtClean="0"/>
                        <a:t> Huang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Lan </a:t>
                      </a:r>
                      <a:r>
                        <a:rPr lang="en-US" dirty="0" err="1" smtClean="0"/>
                        <a:t>Luo</a:t>
                      </a:r>
                      <a:endParaRPr lang="en-US" dirty="0"/>
                    </a:p>
                  </a:txBody>
                  <a:tcPr/>
                </a:tc>
              </a:tr>
              <a:tr h="577638">
                <a:tc>
                  <a:txBody>
                    <a:bodyPr/>
                    <a:lstStyle/>
                    <a:p>
                      <a:r>
                        <a:rPr lang="en-US" dirty="0" smtClean="0"/>
                        <a:t>Challenge</a:t>
                      </a:r>
                      <a:r>
                        <a:rPr lang="en-US" baseline="0" dirty="0" smtClean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Presenter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577638">
                <a:tc>
                  <a:txBody>
                    <a:bodyPr/>
                    <a:lstStyle/>
                    <a:p>
                      <a:r>
                        <a:rPr lang="en-US" dirty="0" smtClean="0"/>
                        <a:t>Challenge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Presenter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577638">
                <a:tc>
                  <a:txBody>
                    <a:bodyPr/>
                    <a:lstStyle/>
                    <a:p>
                      <a:r>
                        <a:rPr lang="en-US" dirty="0" smtClean="0"/>
                        <a:t>Challenge</a:t>
                      </a:r>
                      <a:r>
                        <a:rPr lang="en-US" baseline="0" dirty="0" smtClean="0"/>
                        <a:t>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577638">
                <a:tc>
                  <a:txBody>
                    <a:bodyPr/>
                    <a:lstStyle/>
                    <a:p>
                      <a:r>
                        <a:rPr lang="en-US" dirty="0" smtClean="0"/>
                        <a:t>Challenge</a:t>
                      </a:r>
                      <a:r>
                        <a:rPr lang="en-US" baseline="0" dirty="0" smtClean="0"/>
                        <a:t>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577638">
                <a:tc>
                  <a:txBody>
                    <a:bodyPr/>
                    <a:lstStyle/>
                    <a:p>
                      <a:r>
                        <a:rPr lang="en-US" dirty="0" smtClean="0"/>
                        <a:t>Challenge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77638">
                <a:tc>
                  <a:txBody>
                    <a:bodyPr/>
                    <a:lstStyle/>
                    <a:p>
                      <a:r>
                        <a:rPr lang="en-US" dirty="0" smtClean="0"/>
                        <a:t>Challenge 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77638">
                <a:tc>
                  <a:txBody>
                    <a:bodyPr/>
                    <a:lstStyle/>
                    <a:p>
                      <a:r>
                        <a:rPr lang="en-US" dirty="0" smtClean="0"/>
                        <a:t>Challenge</a:t>
                      </a:r>
                      <a:r>
                        <a:rPr lang="en-US" baseline="0" dirty="0" smtClean="0"/>
                        <a:t> 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77638">
                <a:tc>
                  <a:txBody>
                    <a:bodyPr/>
                    <a:lstStyle/>
                    <a:p>
                      <a:r>
                        <a:rPr lang="en-US" dirty="0" smtClean="0"/>
                        <a:t>Challenge</a:t>
                      </a:r>
                      <a:r>
                        <a:rPr lang="en-US" baseline="0" dirty="0" smtClean="0"/>
                        <a:t> 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087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088093640"/>
              </p:ext>
            </p:extLst>
          </p:nvPr>
        </p:nvGraphicFramePr>
        <p:xfrm>
          <a:off x="539377" y="947907"/>
          <a:ext cx="11257785" cy="5316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101"/>
                <a:gridCol w="2735016"/>
                <a:gridCol w="2506363"/>
                <a:gridCol w="2844254"/>
                <a:gridCol w="2720051"/>
              </a:tblGrid>
              <a:tr h="8255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Lan</a:t>
                      </a:r>
                      <a:r>
                        <a:rPr lang="en-US" sz="3600" baseline="0" dirty="0" smtClean="0"/>
                        <a:t> Yao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err="1" smtClean="0"/>
                        <a:t>Aoshuang</a:t>
                      </a:r>
                      <a:r>
                        <a:rPr lang="en-US" sz="3600" baseline="0" dirty="0" smtClean="0"/>
                        <a:t> Wang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err="1" smtClean="0"/>
                        <a:t>Yixuan</a:t>
                      </a:r>
                      <a:r>
                        <a:rPr lang="en-US" sz="3600" dirty="0" smtClean="0"/>
                        <a:t> Huang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Lan </a:t>
                      </a:r>
                      <a:r>
                        <a:rPr lang="en-US" sz="3600" dirty="0" err="1" smtClean="0"/>
                        <a:t>Luo</a:t>
                      </a:r>
                      <a:endParaRPr lang="en-US" sz="3600" dirty="0"/>
                    </a:p>
                  </a:txBody>
                  <a:tcPr/>
                </a:tc>
              </a:tr>
              <a:tr h="4127738">
                <a:tc>
                  <a:txBody>
                    <a:bodyPr/>
                    <a:lstStyle/>
                    <a:p>
                      <a:r>
                        <a:rPr lang="en-US" sz="3600" baseline="0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 algn="l">
                        <a:buFont typeface="Arial"/>
                        <a:buChar char="•"/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Program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</a:rPr>
                        <a:t> Writing</a:t>
                      </a:r>
                      <a:endParaRPr lang="en-US" sz="24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571500" indent="-571500" algn="l">
                        <a:buFont typeface="Arial"/>
                        <a:buChar char="•"/>
                      </a:pPr>
                      <a:endParaRPr lang="en-US" sz="24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571500" indent="-571500" algn="l">
                        <a:buFont typeface="Arial"/>
                        <a:buChar char="•"/>
                      </a:pPr>
                      <a:r>
                        <a:rPr lang="en-US" sz="2400" baseline="0" dirty="0" err="1" smtClean="0">
                          <a:solidFill>
                            <a:schemeClr val="tx1"/>
                          </a:solidFill>
                        </a:rPr>
                        <a:t>Realtime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marL="0" indent="0" algn="l">
                        <a:buFont typeface="Arial"/>
                        <a:buNone/>
                      </a:pP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</a:rPr>
                        <a:t>       Plot</a:t>
                      </a:r>
                    </a:p>
                    <a:p>
                      <a:pPr marL="571500" indent="-571500" algn="l">
                        <a:buFont typeface="Arial"/>
                        <a:buChar char="•"/>
                      </a:pPr>
                      <a:endParaRPr lang="en-US" sz="2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571500" indent="-571500" algn="l">
                        <a:buFont typeface="Arial"/>
                        <a:buChar char="•"/>
                      </a:pPr>
                      <a:endParaRPr lang="en-US" sz="24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Program Writing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Historical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Plot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/>
                        <a:buChar char="•"/>
                      </a:pPr>
                      <a:r>
                        <a:rPr lang="en-US" sz="2400" dirty="0" smtClean="0"/>
                        <a:t>Hardware</a:t>
                      </a:r>
                      <a:r>
                        <a:rPr lang="en-US" sz="2400" baseline="0" dirty="0" smtClean="0"/>
                        <a:t> Setup</a:t>
                      </a:r>
                    </a:p>
                    <a:p>
                      <a:pPr marL="342900" indent="-342900" algn="l">
                        <a:buFont typeface="Arial"/>
                        <a:buChar char="•"/>
                      </a:pPr>
                      <a:endParaRPr lang="en-US" sz="2400" baseline="0" dirty="0" smtClean="0"/>
                    </a:p>
                    <a:p>
                      <a:pPr marL="342900" indent="-342900" algn="l">
                        <a:buFont typeface="Arial"/>
                        <a:buChar char="•"/>
                      </a:pPr>
                      <a:endParaRPr lang="en-US" sz="2400" baseline="0" dirty="0" smtClean="0"/>
                    </a:p>
                    <a:p>
                      <a:pPr marL="342900" indent="-342900" algn="l">
                        <a:buFont typeface="Arial"/>
                        <a:buChar char="•"/>
                      </a:pPr>
                      <a:r>
                        <a:rPr lang="en-US" sz="2400" baseline="0" dirty="0" smtClean="0"/>
                        <a:t>Historical</a:t>
                      </a:r>
                    </a:p>
                    <a:p>
                      <a:pPr marL="0" indent="0" algn="l">
                        <a:buFont typeface="Arial"/>
                        <a:buNone/>
                      </a:pPr>
                      <a:r>
                        <a:rPr lang="en-US" sz="2400" baseline="0" dirty="0" smtClean="0"/>
                        <a:t>    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/>
                        <a:buChar char="•"/>
                      </a:pPr>
                      <a:r>
                        <a:rPr lang="en-US" sz="2400" dirty="0" smtClean="0"/>
                        <a:t>Hardware Setup</a:t>
                      </a:r>
                    </a:p>
                    <a:p>
                      <a:pPr marL="342900" indent="-342900" algn="l">
                        <a:buFont typeface="Arial"/>
                        <a:buChar char="•"/>
                      </a:pPr>
                      <a:endParaRPr lang="en-US" sz="2400" dirty="0" smtClean="0"/>
                    </a:p>
                    <a:p>
                      <a:pPr marL="342900" indent="-342900" algn="l">
                        <a:buFont typeface="Arial"/>
                        <a:buChar char="•"/>
                      </a:pPr>
                      <a:endParaRPr lang="en-US" sz="2400" baseline="0" dirty="0" smtClean="0"/>
                    </a:p>
                    <a:p>
                      <a:pPr marL="342900" indent="-342900" algn="l">
                        <a:buFont typeface="Arial"/>
                        <a:buChar char="•"/>
                      </a:pPr>
                      <a:r>
                        <a:rPr lang="en-US" sz="2400" baseline="0" dirty="0" err="1" smtClean="0"/>
                        <a:t>Realtime</a:t>
                      </a:r>
                      <a:endParaRPr lang="en-US" sz="2400" baseline="0" dirty="0" smtClean="0"/>
                    </a:p>
                    <a:p>
                      <a:pPr marL="0" indent="0" algn="l">
                        <a:buFont typeface="Arial"/>
                        <a:buNone/>
                      </a:pPr>
                      <a:r>
                        <a:rPr lang="en-US" sz="2400" baseline="0" dirty="0" smtClean="0"/>
                        <a:t>    Plot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800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406" y="1054864"/>
            <a:ext cx="2221848" cy="27914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693789" y="917712"/>
            <a:ext cx="2843966" cy="33075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81800" y="1009151"/>
            <a:ext cx="2725919" cy="30066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278422" y="4076159"/>
            <a:ext cx="1910165" cy="233636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16395" y="411119"/>
            <a:ext cx="1253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Devices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9722875" y="3979498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Sensor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98850" y="3992957"/>
            <a:ext cx="1363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Raspberry Pi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587333" y="6243905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Coordinator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725" y="4228440"/>
            <a:ext cx="2383953" cy="19709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63273" y="6243905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Router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30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212118"/>
            <a:ext cx="10364451" cy="871616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rPr>
              <a:t>Architecture</a:t>
            </a:r>
            <a:endParaRPr lang="en-US" dirty="0">
              <a:solidFill>
                <a:schemeClr val="tx2"/>
              </a:solidFill>
              <a:latin typeface="+mn-lt"/>
              <a:ea typeface="Calibri" charset="0"/>
              <a:cs typeface="Calibri" charset="0"/>
            </a:endParaRPr>
          </a:p>
        </p:txBody>
      </p:sp>
      <p:pic>
        <p:nvPicPr>
          <p:cNvPr id="6" name="Content Placeholder 8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850" y="2455926"/>
            <a:ext cx="6256149" cy="4402074"/>
          </a:xfr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55439570"/>
              </p:ext>
            </p:extLst>
          </p:nvPr>
        </p:nvGraphicFramePr>
        <p:xfrm>
          <a:off x="2032000" y="719667"/>
          <a:ext cx="7158495" cy="4379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5796364" y="2140844"/>
            <a:ext cx="2324747" cy="11546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latin typeface="Calibri" charset="0"/>
                <a:ea typeface="Calibri" charset="0"/>
                <a:cs typeface="Calibri" charset="0"/>
              </a:rPr>
              <a:t>server</a:t>
            </a:r>
            <a:endParaRPr lang="en-US" sz="40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55468" y="1238717"/>
            <a:ext cx="2278877" cy="12796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Calibri" charset="0"/>
                <a:ea typeface="Calibri" charset="0"/>
                <a:cs typeface="Calibri" charset="0"/>
              </a:rPr>
              <a:t>Database</a:t>
            </a:r>
            <a:endParaRPr 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55468" y="4916816"/>
            <a:ext cx="2509865" cy="13793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mtClean="0">
                <a:latin typeface="Calibri" charset="0"/>
                <a:ea typeface="Calibri" charset="0"/>
                <a:cs typeface="Calibri" charset="0"/>
              </a:rPr>
              <a:t>Client</a:t>
            </a:r>
            <a:endParaRPr lang="en-US" sz="3200" dirty="0"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439636273"/>
              </p:ext>
            </p:extLst>
          </p:nvPr>
        </p:nvGraphicFramePr>
        <p:xfrm>
          <a:off x="1815024" y="3123982"/>
          <a:ext cx="5360692" cy="3277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9574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1410" y="557940"/>
            <a:ext cx="1041486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600" dirty="0" err="1" smtClean="0">
                <a:latin typeface="Calibri" charset="0"/>
                <a:ea typeface="Calibri" charset="0"/>
                <a:cs typeface="Calibri" charset="0"/>
              </a:rPr>
              <a:t>Javascript</a:t>
            </a:r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 Library</a:t>
            </a:r>
          </a:p>
          <a:p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         </a:t>
            </a:r>
            <a:r>
              <a:rPr lang="en-US" sz="3600" dirty="0" err="1" smtClean="0">
                <a:latin typeface="Calibri Light" charset="0"/>
                <a:ea typeface="Calibri Light" charset="0"/>
                <a:cs typeface="Calibri Light" charset="0"/>
              </a:rPr>
              <a:t>canvas.js</a:t>
            </a:r>
            <a:r>
              <a:rPr lang="en-US" sz="3600" dirty="0">
                <a:latin typeface="Calibri Light" charset="0"/>
                <a:ea typeface="Calibri Light" charset="0"/>
                <a:cs typeface="Calibri Light" charset="0"/>
              </a:rPr>
              <a:t>   </a:t>
            </a:r>
            <a:r>
              <a:rPr lang="en-US" sz="2800" dirty="0">
                <a:latin typeface="Calibri Light" charset="0"/>
                <a:ea typeface="Calibri Light" charset="0"/>
                <a:cs typeface="Calibri Light" charset="0"/>
                <a:hlinkClick r:id="rId2"/>
              </a:rPr>
              <a:t>http://</a:t>
            </a:r>
            <a:r>
              <a:rPr lang="en-US" sz="2800" dirty="0" err="1">
                <a:latin typeface="Calibri Light" charset="0"/>
                <a:ea typeface="Calibri Light" charset="0"/>
                <a:cs typeface="Calibri Light" charset="0"/>
                <a:hlinkClick r:id="rId2"/>
              </a:rPr>
              <a:t>canvasjs.com</a:t>
            </a:r>
            <a:endParaRPr lang="en-US" sz="2800" dirty="0" smtClean="0">
              <a:latin typeface="Calibri Light" charset="0"/>
              <a:ea typeface="Calibri Light" charset="0"/>
              <a:cs typeface="Calibri Light" charset="0"/>
            </a:endParaRPr>
          </a:p>
          <a:p>
            <a:r>
              <a:rPr lang="en-US" sz="3600" dirty="0"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sz="3600" dirty="0" smtClean="0">
                <a:latin typeface="Calibri Light" charset="0"/>
                <a:ea typeface="Calibri Light" charset="0"/>
                <a:cs typeface="Calibri Light" charset="0"/>
              </a:rPr>
              <a:t>        </a:t>
            </a:r>
            <a:r>
              <a:rPr lang="en-US" sz="3600" dirty="0" err="1" smtClean="0">
                <a:latin typeface="Calibri Light" charset="0"/>
                <a:ea typeface="Calibri Light" charset="0"/>
                <a:cs typeface="Calibri Light" charset="0"/>
              </a:rPr>
              <a:t>smoothie.js</a:t>
            </a:r>
            <a:r>
              <a:rPr lang="en-US" sz="3600" dirty="0">
                <a:latin typeface="Calibri Light" charset="0"/>
                <a:ea typeface="Calibri Light" charset="0"/>
                <a:cs typeface="Calibri Light" charset="0"/>
              </a:rPr>
              <a:t>   </a:t>
            </a:r>
            <a:r>
              <a:rPr lang="en-US" sz="2800" dirty="0">
                <a:latin typeface="Calibri Light" charset="0"/>
                <a:ea typeface="Calibri Light" charset="0"/>
                <a:cs typeface="Calibri Light" charset="0"/>
                <a:hlinkClick r:id="rId3"/>
              </a:rPr>
              <a:t>http://</a:t>
            </a:r>
            <a:r>
              <a:rPr lang="en-US" sz="2800" dirty="0" err="1">
                <a:latin typeface="Calibri Light" charset="0"/>
                <a:ea typeface="Calibri Light" charset="0"/>
                <a:cs typeface="Calibri Light" charset="0"/>
                <a:hlinkClick r:id="rId3"/>
              </a:rPr>
              <a:t>smoothiecharts.org</a:t>
            </a:r>
            <a:endParaRPr lang="en-US" sz="2800" dirty="0" smtClean="0">
              <a:latin typeface="Calibri Light" charset="0"/>
              <a:ea typeface="Calibri Light" charset="0"/>
              <a:cs typeface="Calibri Light" charset="0"/>
            </a:endParaRPr>
          </a:p>
          <a:p>
            <a:r>
              <a:rPr lang="en-US" sz="3600" dirty="0"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sz="3600" dirty="0" smtClean="0">
                <a:latin typeface="Calibri Light" charset="0"/>
                <a:ea typeface="Calibri Light" charset="0"/>
                <a:cs typeface="Calibri Light" charset="0"/>
              </a:rPr>
              <a:t>        </a:t>
            </a:r>
            <a:r>
              <a:rPr lang="en-US" sz="3600" dirty="0" err="1" smtClean="0">
                <a:latin typeface="Calibri Light" charset="0"/>
                <a:ea typeface="Calibri Light" charset="0"/>
                <a:cs typeface="Calibri Light" charset="0"/>
              </a:rPr>
              <a:t>dygraph.js</a:t>
            </a:r>
            <a:r>
              <a:rPr lang="en-US" sz="3600" dirty="0">
                <a:latin typeface="Calibri Light" charset="0"/>
                <a:ea typeface="Calibri Light" charset="0"/>
                <a:cs typeface="Calibri Light" charset="0"/>
              </a:rPr>
              <a:t>    </a:t>
            </a:r>
            <a:r>
              <a:rPr lang="en-US" sz="2800" dirty="0">
                <a:latin typeface="Calibri Light" charset="0"/>
                <a:ea typeface="Calibri Light" charset="0"/>
                <a:cs typeface="Calibri Light" charset="0"/>
                <a:hlinkClick r:id="rId4"/>
              </a:rPr>
              <a:t>http://</a:t>
            </a:r>
            <a:r>
              <a:rPr lang="en-US" sz="2800" dirty="0" smtClean="0">
                <a:latin typeface="Calibri Light" charset="0"/>
                <a:ea typeface="Calibri Light" charset="0"/>
                <a:cs typeface="Calibri Light" charset="0"/>
                <a:hlinkClick r:id="rId4"/>
              </a:rPr>
              <a:t>dygraphs.com</a:t>
            </a:r>
            <a:endParaRPr lang="en-US" sz="2800" dirty="0" smtClean="0">
              <a:latin typeface="Calibri Light" charset="0"/>
              <a:ea typeface="Calibri Light" charset="0"/>
              <a:cs typeface="Calibri Light" charset="0"/>
            </a:endParaRPr>
          </a:p>
          <a:p>
            <a:endParaRPr lang="en-US" sz="2800" dirty="0" smtClean="0">
              <a:latin typeface="Calibri Light" charset="0"/>
              <a:ea typeface="Calibri Light" charset="0"/>
              <a:cs typeface="Calibri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Database : </a:t>
            </a:r>
            <a:r>
              <a:rPr lang="en-US" sz="3600" dirty="0" err="1" smtClean="0">
                <a:latin typeface="Calibri" charset="0"/>
                <a:ea typeface="Calibri" charset="0"/>
                <a:cs typeface="Calibri" charset="0"/>
              </a:rPr>
              <a:t>MongoDB</a:t>
            </a:r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r>
              <a:rPr lang="en-US" sz="2800" dirty="0"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sz="2800" dirty="0" smtClean="0">
                <a:latin typeface="Calibri Light" charset="0"/>
                <a:ea typeface="Calibri Light" charset="0"/>
                <a:cs typeface="Calibri Light" charset="0"/>
              </a:rPr>
              <a:t>              collection{ (time, </a:t>
            </a:r>
            <a:r>
              <a:rPr lang="en-US" sz="2800" dirty="0" err="1" smtClean="0">
                <a:latin typeface="Calibri Light" charset="0"/>
                <a:ea typeface="Calibri Light" charset="0"/>
                <a:cs typeface="Calibri Light" charset="0"/>
              </a:rPr>
              <a:t>sensorID</a:t>
            </a:r>
            <a:r>
              <a:rPr lang="en-US" sz="2800" dirty="0" smtClean="0">
                <a:latin typeface="Calibri Light" charset="0"/>
                <a:ea typeface="Calibri Light" charset="0"/>
                <a:cs typeface="Calibri Light" charset="0"/>
              </a:rPr>
              <a:t>, temperature, unit),(</a:t>
            </a:r>
            <a:r>
              <a:rPr lang="is-IS" sz="2800" dirty="0" smtClean="0">
                <a:latin typeface="Calibri Light" charset="0"/>
                <a:ea typeface="Calibri Light" charset="0"/>
                <a:cs typeface="Calibri Light" charset="0"/>
              </a:rPr>
              <a:t>…</a:t>
            </a:r>
            <a:r>
              <a:rPr lang="en-US" sz="2800" dirty="0" smtClean="0">
                <a:latin typeface="Calibri Light" charset="0"/>
                <a:ea typeface="Calibri Light" charset="0"/>
                <a:cs typeface="Calibri Light" charset="0"/>
              </a:rPr>
              <a:t>),(</a:t>
            </a:r>
            <a:r>
              <a:rPr lang="is-IS" sz="2800" dirty="0" smtClean="0">
                <a:latin typeface="Calibri Light" charset="0"/>
                <a:ea typeface="Calibri Light" charset="0"/>
                <a:cs typeface="Calibri Light" charset="0"/>
              </a:rPr>
              <a:t>…),(...),(...)</a:t>
            </a:r>
            <a:r>
              <a:rPr lang="en-US" sz="2800" dirty="0" smtClean="0">
                <a:latin typeface="Calibri Light" charset="0"/>
                <a:ea typeface="Calibri Light" charset="0"/>
                <a:cs typeface="Calibri Light" charset="0"/>
              </a:rPr>
              <a:t>}</a:t>
            </a:r>
          </a:p>
          <a:p>
            <a:endParaRPr lang="en-US" sz="3600" dirty="0" smtClean="0">
              <a:latin typeface="Calibri Light" charset="0"/>
              <a:ea typeface="Calibri Light" charset="0"/>
              <a:cs typeface="Calibri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Visualize Raspberry Pi : </a:t>
            </a:r>
            <a:r>
              <a:rPr lang="en-US" sz="3600" dirty="0" err="1" smtClean="0">
                <a:latin typeface="Calibri" charset="0"/>
                <a:ea typeface="Calibri" charset="0"/>
                <a:cs typeface="Calibri" charset="0"/>
              </a:rPr>
              <a:t>RealVNC</a:t>
            </a:r>
            <a:endParaRPr lang="en-US" sz="3600" dirty="0">
              <a:latin typeface="Calibri" charset="0"/>
              <a:ea typeface="Calibri" charset="0"/>
              <a:cs typeface="Calibri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3600" dirty="0" smtClean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967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1192354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Challenges Encountered and Resolved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13775" y="2248525"/>
            <a:ext cx="100940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kumimoji="1" lang="en-US" altLang="zh-CN" sz="3600" dirty="0" smtClean="0"/>
              <a:t>Add and Drop Devices</a:t>
            </a:r>
          </a:p>
          <a:p>
            <a:pPr marL="571500" indent="-571500">
              <a:buFont typeface="Arial"/>
              <a:buChar char="•"/>
            </a:pPr>
            <a:r>
              <a:rPr kumimoji="1" lang="en-US" altLang="zh-CN" sz="3600" dirty="0"/>
              <a:t>Read Data from </a:t>
            </a:r>
            <a:r>
              <a:rPr kumimoji="1" lang="en-US" altLang="zh-CN" sz="3600" dirty="0" err="1" smtClean="0"/>
              <a:t>MongoDB</a:t>
            </a:r>
            <a:endParaRPr kumimoji="1" lang="en-US" altLang="zh-CN" sz="3600" dirty="0" smtClean="0"/>
          </a:p>
          <a:p>
            <a:pPr marL="571500" indent="-571500">
              <a:buFont typeface="Arial"/>
              <a:buChar char="•"/>
            </a:pPr>
            <a:r>
              <a:rPr kumimoji="1" lang="en-US" altLang="zh-CN" sz="3600" dirty="0" smtClean="0"/>
              <a:t>Web browser in raspberry Pi</a:t>
            </a:r>
          </a:p>
          <a:p>
            <a:pPr marL="571500" indent="-571500">
              <a:buFont typeface="Arial"/>
              <a:buChar char="•"/>
            </a:pPr>
            <a:endParaRPr kumimoji="1" lang="en-US" altLang="zh-CN" sz="3600" dirty="0"/>
          </a:p>
          <a:p>
            <a:pPr marL="571500" indent="-571500">
              <a:buFont typeface="Arial"/>
              <a:buChar char="•"/>
            </a:pPr>
            <a:endParaRPr kumimoji="1" lang="en-US" altLang="zh-CN" sz="3600" dirty="0"/>
          </a:p>
          <a:p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74834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4776</TotalTime>
  <Words>152</Words>
  <Application>Microsoft Macintosh PowerPoint</Application>
  <PresentationFormat>Widescreen</PresentationFormat>
  <Paragraphs>67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Calibri</vt:lpstr>
      <vt:lpstr>Calibri Light</vt:lpstr>
      <vt:lpstr>Tw Cen MT</vt:lpstr>
      <vt:lpstr>宋体</vt:lpstr>
      <vt:lpstr>Arial</vt:lpstr>
      <vt:lpstr>Droplet</vt:lpstr>
      <vt:lpstr>Challenge 2   Collecting, Saving, and Visualizing Data from the Physical World    </vt:lpstr>
      <vt:lpstr>PowerPoint Presentation</vt:lpstr>
      <vt:lpstr>PowerPoint Presentation</vt:lpstr>
      <vt:lpstr>PowerPoint Presentation</vt:lpstr>
      <vt:lpstr>Architecture</vt:lpstr>
      <vt:lpstr>PowerPoint Presentation</vt:lpstr>
      <vt:lpstr>Challenges Encountered and Resolved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 1   Wireless temperature sensor NETWORK </dc:title>
  <dc:creator>Microsoft Office User</dc:creator>
  <cp:lastModifiedBy>Microsoft Office User</cp:lastModifiedBy>
  <cp:revision>41</cp:revision>
  <dcterms:created xsi:type="dcterms:W3CDTF">2016-09-19T17:48:13Z</dcterms:created>
  <dcterms:modified xsi:type="dcterms:W3CDTF">2016-10-04T18:04:30Z</dcterms:modified>
</cp:coreProperties>
</file>